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4200"/>
            <a:ext cx="9144000" cy="6273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Grasp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margin of the nares with a Brown-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thumb forceps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While maintaining this grip, make a V-shaped incision around the forceps with a No. 11 scalpel blade.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incision medially and the second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incision laterally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Remove the vertical wedge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hemorrhage with digital pressure and by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reapposing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 edges.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ventral margin of the nares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mucocutaneous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junction, and place three or four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interrupted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sutures using synthetic absorbable material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(3-0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4-0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poliglecaprone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glycomer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polyglactin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910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Vicryl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reappose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tissues.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sz="2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procedure on the opposite side, taking care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excise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tissue wedge of the same size.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7663"/>
            <a:ext cx="8229600" cy="4318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Stenotic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Nares Resection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Rhinoplasty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85800"/>
            <a:ext cx="3137486" cy="548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84200"/>
            <a:ext cx="5715000" cy="558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25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1" cy="6172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1-Visually </a:t>
            </a:r>
            <a:r>
              <a:rPr lang="en-US" sz="1600" dirty="0">
                <a:cs typeface="+mj-cs"/>
              </a:rPr>
              <a:t>mark the site of proposed resection using the </a:t>
            </a:r>
            <a:r>
              <a:rPr lang="en-US" sz="1600" dirty="0" smtClean="0">
                <a:cs typeface="+mj-cs"/>
              </a:rPr>
              <a:t>tip of </a:t>
            </a:r>
            <a:r>
              <a:rPr lang="en-US" sz="1600" dirty="0">
                <a:cs typeface="+mj-cs"/>
              </a:rPr>
              <a:t>the epiglottis and the caudal margin or the midpoint </a:t>
            </a:r>
            <a:r>
              <a:rPr lang="en-US" sz="1600" dirty="0" smtClean="0">
                <a:cs typeface="+mj-cs"/>
              </a:rPr>
              <a:t>of the </a:t>
            </a:r>
            <a:r>
              <a:rPr lang="en-US" sz="1600" dirty="0">
                <a:cs typeface="+mj-cs"/>
              </a:rPr>
              <a:t>tonsils as landmarks. </a:t>
            </a:r>
            <a:endParaRPr lang="en-US" sz="1600" dirty="0" smtClean="0"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2-Handle </a:t>
            </a:r>
            <a:r>
              <a:rPr lang="en-US" sz="1600" dirty="0">
                <a:cs typeface="+mj-cs"/>
              </a:rPr>
              <a:t>the soft palate gently </a:t>
            </a:r>
            <a:r>
              <a:rPr lang="en-US" sz="1600" dirty="0" smtClean="0">
                <a:cs typeface="+mj-cs"/>
              </a:rPr>
              <a:t>and as </a:t>
            </a:r>
            <a:r>
              <a:rPr lang="en-US" sz="1600" dirty="0">
                <a:cs typeface="+mj-cs"/>
              </a:rPr>
              <a:t>little as possible to prevent excessive mucosal swelling.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3-Grasp </a:t>
            </a:r>
            <a:r>
              <a:rPr lang="en-US" sz="1600" dirty="0">
                <a:cs typeface="+mj-cs"/>
              </a:rPr>
              <a:t>the tip of the soft palate with thumb forceps or </a:t>
            </a:r>
            <a:r>
              <a:rPr lang="en-US" sz="1600" dirty="0" smtClean="0">
                <a:cs typeface="+mj-cs"/>
              </a:rPr>
              <a:t>Allis tissue </a:t>
            </a:r>
            <a:r>
              <a:rPr lang="en-US" sz="1600" dirty="0">
                <a:cs typeface="+mj-cs"/>
              </a:rPr>
              <a:t>forceps, or place a stay suture. Place additional </a:t>
            </a:r>
            <a:r>
              <a:rPr lang="en-US" sz="1600" dirty="0" smtClean="0">
                <a:cs typeface="+mj-cs"/>
              </a:rPr>
              <a:t>stay sutures </a:t>
            </a:r>
            <a:r>
              <a:rPr lang="en-US" sz="1600" dirty="0">
                <a:cs typeface="+mj-cs"/>
              </a:rPr>
              <a:t>at the proposed site of resection on the right and </a:t>
            </a:r>
            <a:r>
              <a:rPr lang="en-US" sz="1600" dirty="0" smtClean="0">
                <a:cs typeface="+mj-cs"/>
              </a:rPr>
              <a:t>left borders </a:t>
            </a:r>
            <a:r>
              <a:rPr lang="en-US" sz="1600" dirty="0">
                <a:cs typeface="+mj-cs"/>
              </a:rPr>
              <a:t>of the palate. Place hemostats on these sutures </a:t>
            </a:r>
            <a:r>
              <a:rPr lang="en-US" sz="1600" dirty="0" smtClean="0">
                <a:cs typeface="+mj-cs"/>
              </a:rPr>
              <a:t>and have </a:t>
            </a:r>
            <a:r>
              <a:rPr lang="en-US" sz="1600" dirty="0">
                <a:cs typeface="+mj-cs"/>
              </a:rPr>
              <a:t>an assistant apply lateral traction. </a:t>
            </a:r>
            <a:endParaRPr lang="en-US" sz="1600" dirty="0" smtClean="0">
              <a:cs typeface="+mj-cs"/>
            </a:endParaRP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4-Transect across one-third </a:t>
            </a:r>
            <a:r>
              <a:rPr lang="en-US" sz="1600" dirty="0">
                <a:cs typeface="+mj-cs"/>
              </a:rPr>
              <a:t>to half of the width of the soft palate with curved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err="1">
                <a:cs typeface="+mj-cs"/>
              </a:rPr>
              <a:t>Metzenbaum</a:t>
            </a:r>
            <a:r>
              <a:rPr lang="en-US" sz="1600" dirty="0">
                <a:cs typeface="+mj-cs"/>
              </a:rPr>
              <a:t> scissors. Begin a simple continuous </a:t>
            </a:r>
            <a:r>
              <a:rPr lang="en-US" sz="1600" dirty="0" smtClean="0">
                <a:cs typeface="+mj-cs"/>
              </a:rPr>
              <a:t>suture pattern </a:t>
            </a:r>
            <a:r>
              <a:rPr lang="en-US" sz="1600" dirty="0">
                <a:cs typeface="+mj-cs"/>
              </a:rPr>
              <a:t>(4-0 absorbable monofilament suture) at the </a:t>
            </a:r>
            <a:r>
              <a:rPr lang="en-US" sz="1600" dirty="0" err="1" smtClean="0">
                <a:cs typeface="+mj-cs"/>
              </a:rPr>
              <a:t>borderof</a:t>
            </a:r>
            <a:r>
              <a:rPr lang="en-US" sz="1600" dirty="0" smtClean="0">
                <a:cs typeface="+mj-cs"/>
              </a:rPr>
              <a:t> </a:t>
            </a:r>
            <a:r>
              <a:rPr lang="en-US" sz="1600" dirty="0">
                <a:cs typeface="+mj-cs"/>
              </a:rPr>
              <a:t>the palate, apposing the </a:t>
            </a:r>
            <a:r>
              <a:rPr lang="en-US" sz="1600" dirty="0" err="1">
                <a:cs typeface="+mj-cs"/>
              </a:rPr>
              <a:t>oropharyngeal</a:t>
            </a:r>
            <a:r>
              <a:rPr lang="en-US" sz="1600" dirty="0">
                <a:cs typeface="+mj-cs"/>
              </a:rPr>
              <a:t> and </a:t>
            </a:r>
            <a:r>
              <a:rPr lang="en-US" sz="1600" dirty="0" smtClean="0">
                <a:cs typeface="+mj-cs"/>
              </a:rPr>
              <a:t>nasopharyngeal mucosa .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en-US" sz="1600" dirty="0" smtClean="0">
                <a:cs typeface="+mj-cs"/>
              </a:rPr>
              <a:t>5-Continue </a:t>
            </a:r>
            <a:r>
              <a:rPr lang="en-US" sz="1600" dirty="0">
                <a:cs typeface="+mj-cs"/>
              </a:rPr>
              <a:t>transecting and </a:t>
            </a:r>
            <a:r>
              <a:rPr lang="en-US" sz="1600" dirty="0" smtClean="0">
                <a:cs typeface="+mj-cs"/>
              </a:rPr>
              <a:t>suturing until </a:t>
            </a:r>
            <a:r>
              <a:rPr lang="en-US" sz="1600" dirty="0">
                <a:cs typeface="+mj-cs"/>
              </a:rPr>
              <a:t>the excess palate has been resected.</a:t>
            </a:r>
            <a:endParaRPr lang="fa-IR" sz="1600" dirty="0"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08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2400" b="1" dirty="0" smtClean="0">
                <a:solidFill>
                  <a:prstClr val="black"/>
                </a:solidFill>
              </a:rPr>
              <a:t/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b="1" dirty="0" smtClean="0">
                <a:solidFill>
                  <a:prstClr val="black"/>
                </a:solidFill>
              </a:rPr>
              <a:t>Elongated </a:t>
            </a:r>
            <a:r>
              <a:rPr lang="en-US" sz="2400" b="1" dirty="0">
                <a:solidFill>
                  <a:prstClr val="black"/>
                </a:solidFill>
              </a:rPr>
              <a:t>Soft Palate Resection (</a:t>
            </a:r>
            <a:r>
              <a:rPr lang="en-US" sz="2400" b="1" dirty="0" err="1">
                <a:solidFill>
                  <a:prstClr val="black"/>
                </a:solidFill>
              </a:rPr>
              <a:t>Staphylectomy</a:t>
            </a:r>
            <a:r>
              <a:rPr lang="en-US" sz="2400" b="1" dirty="0">
                <a:solidFill>
                  <a:prstClr val="black"/>
                </a:solidFill>
              </a:rPr>
              <a:t>)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fa-IR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85800"/>
            <a:ext cx="3362325" cy="599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85800"/>
            <a:ext cx="3383281" cy="599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85800"/>
            <a:ext cx="5076230" cy="599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32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9000"/>
            <a:ext cx="8839200" cy="5892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1-</a:t>
            </a:r>
            <a:r>
              <a:rPr lang="en-US" sz="2200" dirty="0" smtClean="0">
                <a:cs typeface="+mj-cs"/>
              </a:rPr>
              <a:t>Retract </a:t>
            </a:r>
            <a:r>
              <a:rPr lang="en-US" sz="2200" dirty="0">
                <a:cs typeface="+mj-cs"/>
              </a:rPr>
              <a:t>the endotracheal tube </a:t>
            </a:r>
            <a:r>
              <a:rPr lang="en-US" sz="2200" dirty="0" err="1">
                <a:cs typeface="+mj-cs"/>
              </a:rPr>
              <a:t>dorsomedially</a:t>
            </a:r>
            <a:r>
              <a:rPr lang="en-US" sz="2200" dirty="0">
                <a:cs typeface="+mj-cs"/>
              </a:rPr>
              <a:t> so that </a:t>
            </a:r>
            <a:r>
              <a:rPr lang="en-US" sz="2200" dirty="0" smtClean="0">
                <a:cs typeface="+mj-cs"/>
              </a:rPr>
              <a:t>the </a:t>
            </a:r>
            <a:r>
              <a:rPr lang="en-US" sz="2200" dirty="0" err="1" smtClean="0">
                <a:cs typeface="+mj-cs"/>
              </a:rPr>
              <a:t>saccule</a:t>
            </a:r>
            <a:r>
              <a:rPr lang="en-US" sz="2200" dirty="0" smtClean="0">
                <a:cs typeface="+mj-cs"/>
              </a:rPr>
              <a:t> </a:t>
            </a:r>
            <a:r>
              <a:rPr lang="en-US" sz="2200" dirty="0">
                <a:cs typeface="+mj-cs"/>
              </a:rPr>
              <a:t>on one side can be better visualized.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2-</a:t>
            </a:r>
            <a:r>
              <a:rPr lang="en-US" sz="2200" dirty="0" smtClean="0">
                <a:cs typeface="+mj-cs"/>
              </a:rPr>
              <a:t>Grasp the </a:t>
            </a:r>
            <a:r>
              <a:rPr lang="en-US" sz="2200" dirty="0" err="1" smtClean="0">
                <a:cs typeface="+mj-cs"/>
              </a:rPr>
              <a:t>everted</a:t>
            </a:r>
            <a:r>
              <a:rPr lang="en-US" sz="2200" dirty="0" smtClean="0">
                <a:cs typeface="+mj-cs"/>
              </a:rPr>
              <a:t> </a:t>
            </a:r>
            <a:r>
              <a:rPr lang="en-US" sz="2200" dirty="0" err="1">
                <a:cs typeface="+mj-cs"/>
              </a:rPr>
              <a:t>saccule</a:t>
            </a:r>
            <a:r>
              <a:rPr lang="en-US" sz="2200" dirty="0">
                <a:cs typeface="+mj-cs"/>
              </a:rPr>
              <a:t> with long-handled forceps or a tissue </a:t>
            </a:r>
            <a:r>
              <a:rPr lang="en-US" sz="2200" dirty="0" smtClean="0">
                <a:cs typeface="+mj-cs"/>
              </a:rPr>
              <a:t>hook. Position </a:t>
            </a:r>
            <a:r>
              <a:rPr lang="en-US" sz="2200" dirty="0">
                <a:cs typeface="+mj-cs"/>
              </a:rPr>
              <a:t>the tip of a long-handled, curved </a:t>
            </a:r>
            <a:r>
              <a:rPr lang="en-US" sz="2200" dirty="0" err="1" smtClean="0">
                <a:cs typeface="+mj-cs"/>
              </a:rPr>
              <a:t>Metzenbaum</a:t>
            </a:r>
            <a:r>
              <a:rPr lang="en-US" sz="2200" dirty="0" smtClean="0">
                <a:cs typeface="+mj-cs"/>
              </a:rPr>
              <a:t> scissors </a:t>
            </a:r>
            <a:r>
              <a:rPr lang="en-US" sz="2200" dirty="0">
                <a:cs typeface="+mj-cs"/>
              </a:rPr>
              <a:t>at the base of the </a:t>
            </a:r>
            <a:r>
              <a:rPr lang="en-US" sz="2200" dirty="0" err="1">
                <a:cs typeface="+mj-cs"/>
              </a:rPr>
              <a:t>everted</a:t>
            </a:r>
            <a:r>
              <a:rPr lang="en-US" sz="2200" dirty="0">
                <a:cs typeface="+mj-cs"/>
              </a:rPr>
              <a:t> tissue and transect </a:t>
            </a:r>
            <a:r>
              <a:rPr lang="en-US" sz="2200" dirty="0" smtClean="0">
                <a:cs typeface="+mj-cs"/>
              </a:rPr>
              <a:t>. </a:t>
            </a:r>
            <a:r>
              <a:rPr lang="en-US" sz="2200" dirty="0">
                <a:cs typeface="+mj-cs"/>
              </a:rPr>
              <a:t>Biopsy forceps or laryngeal cup forceps may </a:t>
            </a:r>
            <a:r>
              <a:rPr lang="en-US" sz="2200" dirty="0" smtClean="0">
                <a:cs typeface="+mj-cs"/>
              </a:rPr>
              <a:t>also be </a:t>
            </a:r>
            <a:r>
              <a:rPr lang="en-US" sz="2200" dirty="0">
                <a:cs typeface="+mj-cs"/>
              </a:rPr>
              <a:t>used.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3-</a:t>
            </a:r>
            <a:r>
              <a:rPr lang="en-US" sz="2200" dirty="0" smtClean="0">
                <a:cs typeface="+mj-cs"/>
              </a:rPr>
              <a:t>Control </a:t>
            </a:r>
            <a:r>
              <a:rPr lang="en-US" sz="2200" dirty="0">
                <a:cs typeface="+mj-cs"/>
              </a:rPr>
              <a:t>hemorrhage with gentle pressure. </a:t>
            </a:r>
            <a:endParaRPr lang="en-US" sz="2200" dirty="0" smtClean="0"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u="sng" dirty="0" smtClean="0">
                <a:solidFill>
                  <a:srgbClr val="FF0000"/>
                </a:solidFill>
                <a:cs typeface="+mj-cs"/>
              </a:rPr>
              <a:t>4-</a:t>
            </a:r>
            <a:r>
              <a:rPr lang="en-US" sz="2200" dirty="0" smtClean="0">
                <a:cs typeface="+mj-cs"/>
              </a:rPr>
              <a:t>Repeat the </a:t>
            </a:r>
            <a:r>
              <a:rPr lang="en-US" sz="2200" dirty="0">
                <a:cs typeface="+mj-cs"/>
              </a:rPr>
              <a:t>procedure on the opposite side. Handle the </a:t>
            </a:r>
            <a:r>
              <a:rPr lang="en-US" sz="2200" dirty="0" smtClean="0">
                <a:cs typeface="+mj-cs"/>
              </a:rPr>
              <a:t>tissues gently</a:t>
            </a:r>
            <a:r>
              <a:rPr lang="en-US" sz="2200" dirty="0">
                <a:cs typeface="+mj-cs"/>
              </a:rPr>
              <a:t>.</a:t>
            </a:r>
            <a:endParaRPr lang="fa-IR" sz="2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7543800" cy="614363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Everted</a:t>
            </a:r>
            <a:r>
              <a:rPr lang="en-US" sz="3200" b="1" dirty="0" smtClean="0"/>
              <a:t> </a:t>
            </a:r>
            <a:r>
              <a:rPr lang="en-US" sz="3200" b="1" dirty="0"/>
              <a:t>Laryngeal </a:t>
            </a:r>
            <a:r>
              <a:rPr lang="en-US" sz="3200" b="1" dirty="0" err="1"/>
              <a:t>Saccules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fa-IR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89000"/>
            <a:ext cx="3951890" cy="589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64325"/>
            <a:ext cx="3321032" cy="585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Stenotic Nares Resection (Rhinoplasty) </vt:lpstr>
      <vt:lpstr> Elongated Soft Palate Resection (Staphylectomy) </vt:lpstr>
      <vt:lpstr> Everted Laryngeal Saccules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Stenotic Nares Resection (Rhinoplasty) </dc:title>
  <dc:creator>Novin Pendar</dc:creator>
  <cp:lastModifiedBy>Novin Pendar</cp:lastModifiedBy>
  <cp:revision>2</cp:revision>
  <dcterms:created xsi:type="dcterms:W3CDTF">2006-08-16T00:00:00Z</dcterms:created>
  <dcterms:modified xsi:type="dcterms:W3CDTF">2019-03-26T19:33:52Z</dcterms:modified>
</cp:coreProperties>
</file>